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3" r:id="rId5"/>
    <p:sldId id="262" r:id="rId6"/>
    <p:sldId id="264" r:id="rId7"/>
    <p:sldId id="265" r:id="rId8"/>
    <p:sldId id="266" r:id="rId9"/>
    <p:sldId id="267" r:id="rId1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65" d="100"/>
          <a:sy n="165" d="100"/>
        </p:scale>
        <p:origin x="6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200D8-3569-4DC4-846A-8C872EA85A17}" type="datetimeFigureOut">
              <a:rPr lang="fr-FR" smtClean="0"/>
              <a:t>02/09/2018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29B92-285F-4C3A-ADC0-76120425A41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451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 userDrawn="1"/>
        </p:nvSpPr>
        <p:spPr>
          <a:xfrm>
            <a:off x="-3949" y="4876006"/>
            <a:ext cx="9144000" cy="288032"/>
          </a:xfrm>
          <a:prstGeom prst="rect">
            <a:avLst/>
          </a:prstGeom>
          <a:solidFill>
            <a:srgbClr val="21201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2227502" y="2427734"/>
            <a:ext cx="4918700" cy="12961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Century Gothic" panose="020B0502020202020204" pitchFamily="34" charset="0"/>
              </a:defRPr>
            </a:lvl1pPr>
          </a:lstStyle>
          <a:p>
            <a:r>
              <a:rPr lang="fr-FR" dirty="0" smtClean="0"/>
              <a:t>Modifiez le titre de la présentation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227502" y="3723878"/>
            <a:ext cx="4918700" cy="7372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accent6"/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Modifiez le sous-titre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41771" y="4890194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fr-FR" smtClean="0"/>
              <a:t>Date et version du document</a:t>
            </a:r>
            <a:endParaRPr lang="fr-FR" dirty="0"/>
          </a:p>
        </p:txBody>
      </p:sp>
      <p:grpSp>
        <p:nvGrpSpPr>
          <p:cNvPr id="44" name="Group 44"/>
          <p:cNvGrpSpPr/>
          <p:nvPr userDrawn="1"/>
        </p:nvGrpSpPr>
        <p:grpSpPr>
          <a:xfrm>
            <a:off x="2227502" y="4587974"/>
            <a:ext cx="4918700" cy="144016"/>
            <a:chOff x="2351576" y="5373216"/>
            <a:chExt cx="5328592" cy="144016"/>
          </a:xfrm>
        </p:grpSpPr>
        <p:sp>
          <p:nvSpPr>
            <p:cNvPr id="45" name="Rectangle 44"/>
            <p:cNvSpPr/>
            <p:nvPr userDrawn="1"/>
          </p:nvSpPr>
          <p:spPr>
            <a:xfrm>
              <a:off x="2351576" y="5373216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 userDrawn="1"/>
          </p:nvSpPr>
          <p:spPr>
            <a:xfrm>
              <a:off x="2513112" y="5373216"/>
              <a:ext cx="144016" cy="14401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 userDrawn="1"/>
          </p:nvSpPr>
          <p:spPr>
            <a:xfrm>
              <a:off x="2676152" y="5373216"/>
              <a:ext cx="144016" cy="14401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 userDrawn="1"/>
          </p:nvSpPr>
          <p:spPr>
            <a:xfrm>
              <a:off x="2837360" y="5373216"/>
              <a:ext cx="144016" cy="1440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 userDrawn="1"/>
          </p:nvSpPr>
          <p:spPr>
            <a:xfrm>
              <a:off x="2998896" y="5373216"/>
              <a:ext cx="144016" cy="14401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 userDrawn="1"/>
          </p:nvSpPr>
          <p:spPr>
            <a:xfrm>
              <a:off x="3161936" y="5373216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 userDrawn="1"/>
          </p:nvSpPr>
          <p:spPr>
            <a:xfrm>
              <a:off x="3324224" y="5373216"/>
              <a:ext cx="144016" cy="144016"/>
            </a:xfrm>
            <a:prstGeom prst="rect">
              <a:avLst/>
            </a:prstGeom>
            <a:solidFill>
              <a:srgbClr val="FFF2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 userDrawn="1"/>
          </p:nvSpPr>
          <p:spPr>
            <a:xfrm>
              <a:off x="3485760" y="5373216"/>
              <a:ext cx="144016" cy="144016"/>
            </a:xfrm>
            <a:prstGeom prst="rect">
              <a:avLst/>
            </a:prstGeom>
            <a:solidFill>
              <a:srgbClr val="39B54A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 userDrawn="1"/>
          </p:nvSpPr>
          <p:spPr>
            <a:xfrm>
              <a:off x="3648800" y="5373216"/>
              <a:ext cx="144016" cy="14401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 userDrawn="1"/>
          </p:nvSpPr>
          <p:spPr>
            <a:xfrm>
              <a:off x="3810008" y="5373216"/>
              <a:ext cx="144016" cy="14401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 userDrawn="1"/>
          </p:nvSpPr>
          <p:spPr>
            <a:xfrm>
              <a:off x="3971544" y="5373216"/>
              <a:ext cx="144016" cy="1440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 userDrawn="1"/>
          </p:nvSpPr>
          <p:spPr>
            <a:xfrm>
              <a:off x="4134584" y="5373216"/>
              <a:ext cx="144016" cy="1440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 userDrawn="1"/>
          </p:nvSpPr>
          <p:spPr>
            <a:xfrm>
              <a:off x="4294712" y="5373216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 userDrawn="1"/>
          </p:nvSpPr>
          <p:spPr>
            <a:xfrm>
              <a:off x="4456248" y="5373216"/>
              <a:ext cx="144016" cy="144016"/>
            </a:xfrm>
            <a:prstGeom prst="rect">
              <a:avLst/>
            </a:prstGeom>
            <a:solidFill>
              <a:srgbClr val="FFF2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 userDrawn="1"/>
          </p:nvSpPr>
          <p:spPr>
            <a:xfrm>
              <a:off x="4619288" y="5373216"/>
              <a:ext cx="144016" cy="14401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 userDrawn="1"/>
          </p:nvSpPr>
          <p:spPr>
            <a:xfrm>
              <a:off x="4780496" y="5373216"/>
              <a:ext cx="144016" cy="1440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 userDrawn="1"/>
          </p:nvSpPr>
          <p:spPr>
            <a:xfrm>
              <a:off x="4942032" y="5373216"/>
              <a:ext cx="144016" cy="14401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 userDrawn="1"/>
          </p:nvSpPr>
          <p:spPr>
            <a:xfrm>
              <a:off x="5105072" y="5373216"/>
              <a:ext cx="144016" cy="14401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 userDrawn="1"/>
          </p:nvSpPr>
          <p:spPr>
            <a:xfrm>
              <a:off x="5267360" y="5373216"/>
              <a:ext cx="144016" cy="1440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 userDrawn="1"/>
          </p:nvSpPr>
          <p:spPr>
            <a:xfrm>
              <a:off x="5428896" y="5373216"/>
              <a:ext cx="144016" cy="144016"/>
            </a:xfrm>
            <a:prstGeom prst="rect">
              <a:avLst/>
            </a:prstGeom>
            <a:solidFill>
              <a:srgbClr val="39B54A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 userDrawn="1"/>
          </p:nvSpPr>
          <p:spPr>
            <a:xfrm>
              <a:off x="5591936" y="5373216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 userDrawn="1"/>
          </p:nvSpPr>
          <p:spPr>
            <a:xfrm>
              <a:off x="5753144" y="5373216"/>
              <a:ext cx="144016" cy="1440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 userDrawn="1"/>
          </p:nvSpPr>
          <p:spPr>
            <a:xfrm>
              <a:off x="5914680" y="5373216"/>
              <a:ext cx="144016" cy="1440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 userDrawn="1"/>
          </p:nvSpPr>
          <p:spPr>
            <a:xfrm>
              <a:off x="6077720" y="5373216"/>
              <a:ext cx="144016" cy="1440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 userDrawn="1"/>
          </p:nvSpPr>
          <p:spPr>
            <a:xfrm>
              <a:off x="6238928" y="5373216"/>
              <a:ext cx="144016" cy="14401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 userDrawn="1"/>
          </p:nvSpPr>
          <p:spPr>
            <a:xfrm>
              <a:off x="6401216" y="5373216"/>
              <a:ext cx="144016" cy="14401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 userDrawn="1"/>
          </p:nvSpPr>
          <p:spPr>
            <a:xfrm>
              <a:off x="6562752" y="5373216"/>
              <a:ext cx="144016" cy="144016"/>
            </a:xfrm>
            <a:prstGeom prst="rect">
              <a:avLst/>
            </a:prstGeom>
            <a:solidFill>
              <a:srgbClr val="39B54A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 userDrawn="1"/>
          </p:nvSpPr>
          <p:spPr>
            <a:xfrm>
              <a:off x="6725792" y="5373216"/>
              <a:ext cx="144016" cy="1440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 userDrawn="1"/>
          </p:nvSpPr>
          <p:spPr>
            <a:xfrm>
              <a:off x="6887000" y="5373216"/>
              <a:ext cx="144016" cy="14401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 userDrawn="1"/>
          </p:nvSpPr>
          <p:spPr>
            <a:xfrm>
              <a:off x="7048536" y="5373216"/>
              <a:ext cx="144016" cy="1440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 userDrawn="1"/>
          </p:nvSpPr>
          <p:spPr>
            <a:xfrm>
              <a:off x="7211576" y="5373216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 userDrawn="1"/>
          </p:nvSpPr>
          <p:spPr>
            <a:xfrm>
              <a:off x="7373112" y="5373216"/>
              <a:ext cx="144016" cy="14401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 userDrawn="1"/>
          </p:nvSpPr>
          <p:spPr>
            <a:xfrm>
              <a:off x="7536152" y="5373216"/>
              <a:ext cx="144016" cy="144016"/>
            </a:xfrm>
            <a:prstGeom prst="rect">
              <a:avLst/>
            </a:prstGeom>
            <a:solidFill>
              <a:srgbClr val="FFF2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9" name="Picture 3" descr="F:\VDEF-FR\Logo-PGO-PRINT-FR-FR-DEF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95486"/>
            <a:ext cx="4899528" cy="1977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459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la 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 userDrawn="1"/>
        </p:nvSpPr>
        <p:spPr>
          <a:xfrm>
            <a:off x="-3949" y="4876006"/>
            <a:ext cx="9144000" cy="288032"/>
          </a:xfrm>
          <a:prstGeom prst="rect">
            <a:avLst/>
          </a:prstGeom>
          <a:solidFill>
            <a:srgbClr val="21201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22313" y="2715766"/>
            <a:ext cx="4913189" cy="1322934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200" b="1" cap="none" baseline="0">
                <a:latin typeface="Century Gothic" panose="020B0502020202020204" pitchFamily="34" charset="0"/>
              </a:defRPr>
            </a:lvl1pPr>
          </a:lstStyle>
          <a:p>
            <a:r>
              <a:rPr lang="fr-FR" dirty="0" smtClean="0"/>
              <a:t>Modifiez le titre de la sous-partie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46912" y="4890194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chemeClr val="accent6"/>
                </a:solidFill>
                <a:latin typeface="Century Gothic" panose="020B0502020202020204" pitchFamily="34" charset="0"/>
              </a:defRPr>
            </a:lvl1pPr>
          </a:lstStyle>
          <a:p>
            <a:fld id="{6A32A3EA-7A8F-4448-9E24-B27CCE2D93B4}" type="slidenum">
              <a:rPr lang="fr-FR" smtClean="0"/>
              <a:pPr/>
              <a:t>‹#›</a:t>
            </a:fld>
            <a:endParaRPr lang="fr-FR" dirty="0"/>
          </a:p>
        </p:txBody>
      </p:sp>
      <p:pic>
        <p:nvPicPr>
          <p:cNvPr id="7" name="Picture 2" descr="monde-pixel-HD.png"/>
          <p:cNvPicPr>
            <a:picLocks noChangeAspect="1"/>
          </p:cNvPicPr>
          <p:nvPr userDrawn="1"/>
        </p:nvPicPr>
        <p:blipFill>
          <a:blip r:embed="rId2" cstate="print">
            <a:alphaModFix am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207" y="188641"/>
            <a:ext cx="2265728" cy="1447005"/>
          </a:xfrm>
          <a:prstGeom prst="rect">
            <a:avLst/>
          </a:prstGeom>
        </p:spPr>
      </p:pic>
      <p:grpSp>
        <p:nvGrpSpPr>
          <p:cNvPr id="8" name="Group 10"/>
          <p:cNvGrpSpPr/>
          <p:nvPr userDrawn="1"/>
        </p:nvGrpSpPr>
        <p:grpSpPr>
          <a:xfrm>
            <a:off x="716802" y="4083918"/>
            <a:ext cx="4918700" cy="144016"/>
            <a:chOff x="2351576" y="5373216"/>
            <a:chExt cx="5328592" cy="144016"/>
          </a:xfrm>
        </p:grpSpPr>
        <p:sp>
          <p:nvSpPr>
            <p:cNvPr id="9" name="Rectangle 8"/>
            <p:cNvSpPr/>
            <p:nvPr userDrawn="1"/>
          </p:nvSpPr>
          <p:spPr>
            <a:xfrm>
              <a:off x="2351576" y="5373216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513112" y="5373216"/>
              <a:ext cx="144016" cy="14401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2676152" y="5373216"/>
              <a:ext cx="144016" cy="14401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837360" y="5373216"/>
              <a:ext cx="144016" cy="1440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2998896" y="5373216"/>
              <a:ext cx="144016" cy="14401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161936" y="5373216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324224" y="5373216"/>
              <a:ext cx="144016" cy="144016"/>
            </a:xfrm>
            <a:prstGeom prst="rect">
              <a:avLst/>
            </a:prstGeom>
            <a:solidFill>
              <a:srgbClr val="FFF2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3485760" y="5373216"/>
              <a:ext cx="144016" cy="144016"/>
            </a:xfrm>
            <a:prstGeom prst="rect">
              <a:avLst/>
            </a:prstGeom>
            <a:solidFill>
              <a:srgbClr val="39B54A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648800" y="5373216"/>
              <a:ext cx="144016" cy="14401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3810008" y="5373216"/>
              <a:ext cx="144016" cy="14401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3971544" y="5373216"/>
              <a:ext cx="144016" cy="1440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4134584" y="5373216"/>
              <a:ext cx="144016" cy="1440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4294712" y="5373216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4456248" y="5373216"/>
              <a:ext cx="144016" cy="144016"/>
            </a:xfrm>
            <a:prstGeom prst="rect">
              <a:avLst/>
            </a:prstGeom>
            <a:solidFill>
              <a:srgbClr val="FFF2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4619288" y="5373216"/>
              <a:ext cx="144016" cy="14401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4780496" y="5373216"/>
              <a:ext cx="144016" cy="1440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4942032" y="5373216"/>
              <a:ext cx="144016" cy="14401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5105072" y="5373216"/>
              <a:ext cx="144016" cy="14401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5267360" y="5373216"/>
              <a:ext cx="144016" cy="1440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 userDrawn="1"/>
          </p:nvSpPr>
          <p:spPr>
            <a:xfrm>
              <a:off x="5428896" y="5373216"/>
              <a:ext cx="144016" cy="144016"/>
            </a:xfrm>
            <a:prstGeom prst="rect">
              <a:avLst/>
            </a:prstGeom>
            <a:solidFill>
              <a:srgbClr val="39B54A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5591936" y="5373216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 userDrawn="1"/>
          </p:nvSpPr>
          <p:spPr>
            <a:xfrm>
              <a:off x="5753144" y="5373216"/>
              <a:ext cx="144016" cy="1440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 userDrawn="1"/>
          </p:nvSpPr>
          <p:spPr>
            <a:xfrm>
              <a:off x="5914680" y="5373216"/>
              <a:ext cx="144016" cy="1440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 userDrawn="1"/>
          </p:nvSpPr>
          <p:spPr>
            <a:xfrm>
              <a:off x="6077720" y="5373216"/>
              <a:ext cx="144016" cy="14401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 userDrawn="1"/>
          </p:nvSpPr>
          <p:spPr>
            <a:xfrm>
              <a:off x="6238928" y="5373216"/>
              <a:ext cx="144016" cy="14401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 userDrawn="1"/>
          </p:nvSpPr>
          <p:spPr>
            <a:xfrm>
              <a:off x="6401216" y="5373216"/>
              <a:ext cx="144016" cy="14401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 userDrawn="1"/>
          </p:nvSpPr>
          <p:spPr>
            <a:xfrm>
              <a:off x="6562752" y="5373216"/>
              <a:ext cx="144016" cy="144016"/>
            </a:xfrm>
            <a:prstGeom prst="rect">
              <a:avLst/>
            </a:prstGeom>
            <a:solidFill>
              <a:srgbClr val="39B54A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 userDrawn="1"/>
          </p:nvSpPr>
          <p:spPr>
            <a:xfrm>
              <a:off x="6725792" y="5373216"/>
              <a:ext cx="144016" cy="1440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 userDrawn="1"/>
          </p:nvSpPr>
          <p:spPr>
            <a:xfrm>
              <a:off x="6887000" y="5373216"/>
              <a:ext cx="144016" cy="14401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 userDrawn="1"/>
          </p:nvSpPr>
          <p:spPr>
            <a:xfrm>
              <a:off x="7048536" y="5373216"/>
              <a:ext cx="144016" cy="1440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 userDrawn="1"/>
          </p:nvSpPr>
          <p:spPr>
            <a:xfrm>
              <a:off x="7211576" y="5373216"/>
              <a:ext cx="144016" cy="1440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 userDrawn="1"/>
          </p:nvSpPr>
          <p:spPr>
            <a:xfrm>
              <a:off x="7373112" y="5373216"/>
              <a:ext cx="144016" cy="14401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 userDrawn="1"/>
          </p:nvSpPr>
          <p:spPr>
            <a:xfrm>
              <a:off x="7536152" y="5373216"/>
              <a:ext cx="144016" cy="144016"/>
            </a:xfrm>
            <a:prstGeom prst="rect">
              <a:avLst/>
            </a:prstGeom>
            <a:solidFill>
              <a:srgbClr val="FFF200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8615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470"/>
            <a:ext cx="7438246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solidFill>
                  <a:schemeClr val="accent6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86674"/>
            <a:ext cx="8579296" cy="3845315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400">
                <a:latin typeface="Century Gothic" panose="020B0502020202020204" pitchFamily="34" charset="0"/>
              </a:defRPr>
            </a:lvl1pPr>
            <a:lvl2pPr>
              <a:defRPr sz="2000">
                <a:solidFill>
                  <a:schemeClr val="accent2"/>
                </a:solidFill>
                <a:latin typeface="Century Gothic" panose="020B0502020202020204" pitchFamily="34" charset="0"/>
              </a:defRPr>
            </a:lvl2pPr>
            <a:lvl3pPr marL="11430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 sz="1800">
                <a:latin typeface="Century Gothic" panose="020B0502020202020204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sz="1600">
                <a:latin typeface="Century Gothic" panose="020B0502020202020204" pitchFamily="34" charset="0"/>
              </a:defRPr>
            </a:lvl4pPr>
            <a:lvl5pPr marL="1828800" indent="0">
              <a:buNone/>
              <a:defRPr sz="16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51520" cy="5143500"/>
          </a:xfrm>
          <a:prstGeom prst="rect">
            <a:avLst/>
          </a:prstGeom>
          <a:solidFill>
            <a:srgbClr val="21201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20458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634998" y="4863046"/>
            <a:ext cx="277839" cy="3009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46004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257643" y="4863046"/>
            <a:ext cx="277839" cy="3009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1572183" y="4863046"/>
            <a:ext cx="277839" cy="3009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885273" y="4863046"/>
            <a:ext cx="277839" cy="300992"/>
          </a:xfrm>
          <a:prstGeom prst="rect">
            <a:avLst/>
          </a:prstGeom>
          <a:solidFill>
            <a:srgbClr val="FFF2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2196912" y="4863046"/>
            <a:ext cx="277839" cy="300992"/>
          </a:xfrm>
          <a:prstGeom prst="rect">
            <a:avLst/>
          </a:prstGeom>
          <a:solidFill>
            <a:srgbClr val="39B54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2511452" y="4863046"/>
            <a:ext cx="277839" cy="3009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2822458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3134097" y="4863046"/>
            <a:ext cx="277839" cy="3009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3448637" y="4863046"/>
            <a:ext cx="277839" cy="3009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3757559" y="4863046"/>
            <a:ext cx="277839" cy="3009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4069198" y="4863046"/>
            <a:ext cx="277839" cy="300992"/>
          </a:xfrm>
          <a:prstGeom prst="rect">
            <a:avLst/>
          </a:prstGeom>
          <a:solidFill>
            <a:srgbClr val="FFF2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4383738" y="4863046"/>
            <a:ext cx="277839" cy="3009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4694744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>
            <a:off x="5006383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5320923" y="4863046"/>
            <a:ext cx="277839" cy="3009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 userDrawn="1"/>
        </p:nvSpPr>
        <p:spPr>
          <a:xfrm>
            <a:off x="5634013" y="4863046"/>
            <a:ext cx="277839" cy="3009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>
            <a:off x="5945651" y="4863046"/>
            <a:ext cx="277839" cy="300992"/>
          </a:xfrm>
          <a:prstGeom prst="rect">
            <a:avLst/>
          </a:prstGeom>
          <a:solidFill>
            <a:srgbClr val="39B54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6260192" y="4863046"/>
            <a:ext cx="277839" cy="3009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 userDrawn="1"/>
        </p:nvSpPr>
        <p:spPr>
          <a:xfrm>
            <a:off x="6571198" y="4863046"/>
            <a:ext cx="277839" cy="3009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 userDrawn="1"/>
        </p:nvSpPr>
        <p:spPr>
          <a:xfrm>
            <a:off x="6882836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 userDrawn="1"/>
        </p:nvSpPr>
        <p:spPr>
          <a:xfrm>
            <a:off x="7197377" y="4863046"/>
            <a:ext cx="277839" cy="30099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 userDrawn="1"/>
        </p:nvSpPr>
        <p:spPr>
          <a:xfrm>
            <a:off x="7508383" y="4863046"/>
            <a:ext cx="277839" cy="3009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 userDrawn="1"/>
        </p:nvSpPr>
        <p:spPr>
          <a:xfrm>
            <a:off x="7821472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 userDrawn="1"/>
        </p:nvSpPr>
        <p:spPr>
          <a:xfrm>
            <a:off x="8133111" y="4863046"/>
            <a:ext cx="277839" cy="300992"/>
          </a:xfrm>
          <a:prstGeom prst="rect">
            <a:avLst/>
          </a:prstGeom>
          <a:solidFill>
            <a:srgbClr val="39B54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 userDrawn="1"/>
        </p:nvSpPr>
        <p:spPr>
          <a:xfrm>
            <a:off x="8447651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 userDrawn="1"/>
        </p:nvSpPr>
        <p:spPr>
          <a:xfrm>
            <a:off x="8758657" y="4863046"/>
            <a:ext cx="277839" cy="3009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3" descr="monde-pixel-HD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23478"/>
            <a:ext cx="1049147" cy="691189"/>
          </a:xfrm>
          <a:prstGeom prst="rect">
            <a:avLst/>
          </a:prstGeom>
        </p:spPr>
      </p:pic>
      <p:sp>
        <p:nvSpPr>
          <p:cNvPr id="3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6164" y="4890194"/>
            <a:ext cx="2346960" cy="273844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6A32A3EA-7A8F-4448-9E24-B27CCE2D93B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8001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_2_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470"/>
            <a:ext cx="7438246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solidFill>
                  <a:schemeClr val="accent6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58683"/>
            <a:ext cx="4237544" cy="3845315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400">
                <a:latin typeface="Century Gothic" panose="020B0502020202020204" pitchFamily="34" charset="0"/>
              </a:defRPr>
            </a:lvl1pPr>
            <a:lvl2pPr>
              <a:defRPr sz="2000">
                <a:solidFill>
                  <a:schemeClr val="accent2"/>
                </a:solidFill>
                <a:latin typeface="Century Gothic" panose="020B0502020202020204" pitchFamily="34" charset="0"/>
              </a:defRPr>
            </a:lvl2pPr>
            <a:lvl3pPr marL="11430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 sz="1800">
                <a:latin typeface="Century Gothic" panose="020B0502020202020204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sz="1600">
                <a:latin typeface="Century Gothic" panose="020B0502020202020204" pitchFamily="34" charset="0"/>
              </a:defRPr>
            </a:lvl4pPr>
            <a:lvl5pPr marL="1828800" indent="0">
              <a:buNone/>
              <a:defRPr sz="16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51520" cy="5143500"/>
          </a:xfrm>
          <a:prstGeom prst="rect">
            <a:avLst/>
          </a:prstGeom>
          <a:solidFill>
            <a:srgbClr val="21201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20458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634998" y="4863046"/>
            <a:ext cx="277839" cy="3009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46004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257643" y="4863046"/>
            <a:ext cx="277839" cy="3009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1572183" y="4863046"/>
            <a:ext cx="277839" cy="3009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885273" y="4863046"/>
            <a:ext cx="277839" cy="300992"/>
          </a:xfrm>
          <a:prstGeom prst="rect">
            <a:avLst/>
          </a:prstGeom>
          <a:solidFill>
            <a:srgbClr val="FFF2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2196912" y="4863046"/>
            <a:ext cx="277839" cy="300992"/>
          </a:xfrm>
          <a:prstGeom prst="rect">
            <a:avLst/>
          </a:prstGeom>
          <a:solidFill>
            <a:srgbClr val="39B54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2511452" y="4863046"/>
            <a:ext cx="277839" cy="3009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2822458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3134097" y="4863046"/>
            <a:ext cx="277839" cy="3009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3448637" y="4863046"/>
            <a:ext cx="277839" cy="3009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3757559" y="4863046"/>
            <a:ext cx="277839" cy="3009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4069198" y="4863046"/>
            <a:ext cx="277839" cy="300992"/>
          </a:xfrm>
          <a:prstGeom prst="rect">
            <a:avLst/>
          </a:prstGeom>
          <a:solidFill>
            <a:srgbClr val="FFF2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4383738" y="4863046"/>
            <a:ext cx="277839" cy="3009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4694744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>
            <a:off x="5006383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5320923" y="4863046"/>
            <a:ext cx="277839" cy="3009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 userDrawn="1"/>
        </p:nvSpPr>
        <p:spPr>
          <a:xfrm>
            <a:off x="5634013" y="4863046"/>
            <a:ext cx="277839" cy="3009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>
            <a:off x="5945651" y="4863046"/>
            <a:ext cx="277839" cy="300992"/>
          </a:xfrm>
          <a:prstGeom prst="rect">
            <a:avLst/>
          </a:prstGeom>
          <a:solidFill>
            <a:srgbClr val="39B54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6260192" y="4863046"/>
            <a:ext cx="277839" cy="3009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 userDrawn="1"/>
        </p:nvSpPr>
        <p:spPr>
          <a:xfrm>
            <a:off x="6571198" y="4863046"/>
            <a:ext cx="277839" cy="3009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 userDrawn="1"/>
        </p:nvSpPr>
        <p:spPr>
          <a:xfrm>
            <a:off x="6882836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 userDrawn="1"/>
        </p:nvSpPr>
        <p:spPr>
          <a:xfrm>
            <a:off x="7197377" y="4863046"/>
            <a:ext cx="277839" cy="30099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 userDrawn="1"/>
        </p:nvSpPr>
        <p:spPr>
          <a:xfrm>
            <a:off x="7508383" y="4863046"/>
            <a:ext cx="277839" cy="3009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 userDrawn="1"/>
        </p:nvSpPr>
        <p:spPr>
          <a:xfrm>
            <a:off x="7821472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 userDrawn="1"/>
        </p:nvSpPr>
        <p:spPr>
          <a:xfrm>
            <a:off x="8133111" y="4863046"/>
            <a:ext cx="277839" cy="300992"/>
          </a:xfrm>
          <a:prstGeom prst="rect">
            <a:avLst/>
          </a:prstGeom>
          <a:solidFill>
            <a:srgbClr val="39B54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 userDrawn="1"/>
        </p:nvSpPr>
        <p:spPr>
          <a:xfrm>
            <a:off x="8447651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 userDrawn="1"/>
        </p:nvSpPr>
        <p:spPr>
          <a:xfrm>
            <a:off x="8758657" y="4863046"/>
            <a:ext cx="277839" cy="3009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3" descr="monde-pixel-HD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23478"/>
            <a:ext cx="1049147" cy="691189"/>
          </a:xfrm>
          <a:prstGeom prst="rect">
            <a:avLst/>
          </a:prstGeom>
        </p:spPr>
      </p:pic>
      <p:sp>
        <p:nvSpPr>
          <p:cNvPr id="37" name="Espace réservé du contenu 2"/>
          <p:cNvSpPr>
            <a:spLocks noGrp="1"/>
          </p:cNvSpPr>
          <p:nvPr>
            <p:ph idx="13"/>
          </p:nvPr>
        </p:nvSpPr>
        <p:spPr>
          <a:xfrm>
            <a:off x="4798952" y="958683"/>
            <a:ext cx="4237544" cy="3845315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400">
                <a:latin typeface="Century Gothic" panose="020B0502020202020204" pitchFamily="34" charset="0"/>
              </a:defRPr>
            </a:lvl1pPr>
            <a:lvl2pPr>
              <a:defRPr sz="2000">
                <a:solidFill>
                  <a:schemeClr val="accent2"/>
                </a:solidFill>
                <a:latin typeface="Century Gothic" panose="020B0502020202020204" pitchFamily="34" charset="0"/>
              </a:defRPr>
            </a:lvl2pPr>
            <a:lvl3pPr marL="1143000" indent="-228600">
              <a:buClr>
                <a:schemeClr val="accent6"/>
              </a:buClr>
              <a:buFont typeface="Courier New" panose="02070309020205020404" pitchFamily="49" charset="0"/>
              <a:buChar char="o"/>
              <a:defRPr sz="1800">
                <a:latin typeface="Century Gothic" panose="020B0502020202020204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sz="1600">
                <a:latin typeface="Century Gothic" panose="020B0502020202020204" pitchFamily="34" charset="0"/>
              </a:defRPr>
            </a:lvl4pPr>
            <a:lvl5pPr marL="1828800" indent="0">
              <a:buNone/>
              <a:defRPr sz="16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6164" y="4890194"/>
            <a:ext cx="2346960" cy="273844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6A32A3EA-7A8F-4448-9E24-B27CCE2D93B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241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_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470"/>
            <a:ext cx="7438246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solidFill>
                  <a:schemeClr val="accent6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51520" cy="5143500"/>
          </a:xfrm>
          <a:prstGeom prst="rect">
            <a:avLst/>
          </a:prstGeom>
          <a:solidFill>
            <a:srgbClr val="21201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20458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634998" y="4863046"/>
            <a:ext cx="277839" cy="3009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46004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257643" y="4863046"/>
            <a:ext cx="277839" cy="3009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1572183" y="4863046"/>
            <a:ext cx="277839" cy="3009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885273" y="4863046"/>
            <a:ext cx="277839" cy="300992"/>
          </a:xfrm>
          <a:prstGeom prst="rect">
            <a:avLst/>
          </a:prstGeom>
          <a:solidFill>
            <a:srgbClr val="FFF2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2196912" y="4863046"/>
            <a:ext cx="277839" cy="300992"/>
          </a:xfrm>
          <a:prstGeom prst="rect">
            <a:avLst/>
          </a:prstGeom>
          <a:solidFill>
            <a:srgbClr val="39B54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2511452" y="4863046"/>
            <a:ext cx="277839" cy="3009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2822458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3134097" y="4863046"/>
            <a:ext cx="277839" cy="3009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3448637" y="4863046"/>
            <a:ext cx="277839" cy="3009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3757559" y="4863046"/>
            <a:ext cx="277839" cy="3009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4069198" y="4863046"/>
            <a:ext cx="277839" cy="300992"/>
          </a:xfrm>
          <a:prstGeom prst="rect">
            <a:avLst/>
          </a:prstGeom>
          <a:solidFill>
            <a:srgbClr val="FFF2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4383738" y="4863046"/>
            <a:ext cx="277839" cy="3009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4694744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>
            <a:off x="5006383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5320923" y="4863046"/>
            <a:ext cx="277839" cy="3009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 userDrawn="1"/>
        </p:nvSpPr>
        <p:spPr>
          <a:xfrm>
            <a:off x="5634013" y="4863046"/>
            <a:ext cx="277839" cy="3009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>
            <a:off x="5945651" y="4863046"/>
            <a:ext cx="277839" cy="300992"/>
          </a:xfrm>
          <a:prstGeom prst="rect">
            <a:avLst/>
          </a:prstGeom>
          <a:solidFill>
            <a:srgbClr val="39B54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6260192" y="4863046"/>
            <a:ext cx="277839" cy="3009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 userDrawn="1"/>
        </p:nvSpPr>
        <p:spPr>
          <a:xfrm>
            <a:off x="6571198" y="4863046"/>
            <a:ext cx="277839" cy="3009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 userDrawn="1"/>
        </p:nvSpPr>
        <p:spPr>
          <a:xfrm>
            <a:off x="6882836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 userDrawn="1"/>
        </p:nvSpPr>
        <p:spPr>
          <a:xfrm>
            <a:off x="7197377" y="4863046"/>
            <a:ext cx="277839" cy="30099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 userDrawn="1"/>
        </p:nvSpPr>
        <p:spPr>
          <a:xfrm>
            <a:off x="7508383" y="4863046"/>
            <a:ext cx="277839" cy="3009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 userDrawn="1"/>
        </p:nvSpPr>
        <p:spPr>
          <a:xfrm>
            <a:off x="7821472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 userDrawn="1"/>
        </p:nvSpPr>
        <p:spPr>
          <a:xfrm>
            <a:off x="8133111" y="4863046"/>
            <a:ext cx="277839" cy="300992"/>
          </a:xfrm>
          <a:prstGeom prst="rect">
            <a:avLst/>
          </a:prstGeom>
          <a:solidFill>
            <a:srgbClr val="39B54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 userDrawn="1"/>
        </p:nvSpPr>
        <p:spPr>
          <a:xfrm>
            <a:off x="8447651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 userDrawn="1"/>
        </p:nvSpPr>
        <p:spPr>
          <a:xfrm>
            <a:off x="8758657" y="4863046"/>
            <a:ext cx="277839" cy="3009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3" descr="monde-pixel-HD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23478"/>
            <a:ext cx="1049147" cy="691189"/>
          </a:xfrm>
          <a:prstGeom prst="rect">
            <a:avLst/>
          </a:prstGeom>
        </p:spPr>
      </p:pic>
      <p:sp>
        <p:nvSpPr>
          <p:cNvPr id="3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6164" y="4890194"/>
            <a:ext cx="2346960" cy="273844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6A32A3EA-7A8F-4448-9E24-B27CCE2D93B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4992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e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470"/>
            <a:ext cx="7438246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solidFill>
                  <a:schemeClr val="accent6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51520" cy="5143500"/>
          </a:xfrm>
          <a:prstGeom prst="rect">
            <a:avLst/>
          </a:prstGeom>
          <a:solidFill>
            <a:srgbClr val="21201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20458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634998" y="4863046"/>
            <a:ext cx="277839" cy="3009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46004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257643" y="4863046"/>
            <a:ext cx="277839" cy="3009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1572183" y="4863046"/>
            <a:ext cx="277839" cy="3009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885273" y="4863046"/>
            <a:ext cx="277839" cy="300992"/>
          </a:xfrm>
          <a:prstGeom prst="rect">
            <a:avLst/>
          </a:prstGeom>
          <a:solidFill>
            <a:srgbClr val="FFF2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2196912" y="4863046"/>
            <a:ext cx="277839" cy="300992"/>
          </a:xfrm>
          <a:prstGeom prst="rect">
            <a:avLst/>
          </a:prstGeom>
          <a:solidFill>
            <a:srgbClr val="39B54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2511452" y="4863046"/>
            <a:ext cx="277839" cy="3009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2822458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3134097" y="4863046"/>
            <a:ext cx="277839" cy="3009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3448637" y="4863046"/>
            <a:ext cx="277839" cy="3009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3757559" y="4863046"/>
            <a:ext cx="277839" cy="3009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4069198" y="4863046"/>
            <a:ext cx="277839" cy="300992"/>
          </a:xfrm>
          <a:prstGeom prst="rect">
            <a:avLst/>
          </a:prstGeom>
          <a:solidFill>
            <a:srgbClr val="FFF2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4383738" y="4863046"/>
            <a:ext cx="277839" cy="3009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4694744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>
            <a:off x="5006383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5320923" y="4863046"/>
            <a:ext cx="277839" cy="3009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 userDrawn="1"/>
        </p:nvSpPr>
        <p:spPr>
          <a:xfrm>
            <a:off x="5634013" y="4863046"/>
            <a:ext cx="277839" cy="3009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>
            <a:off x="5945651" y="4863046"/>
            <a:ext cx="277839" cy="300992"/>
          </a:xfrm>
          <a:prstGeom prst="rect">
            <a:avLst/>
          </a:prstGeom>
          <a:solidFill>
            <a:srgbClr val="39B54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6260192" y="4863046"/>
            <a:ext cx="277839" cy="3009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 userDrawn="1"/>
        </p:nvSpPr>
        <p:spPr>
          <a:xfrm>
            <a:off x="6571198" y="4863046"/>
            <a:ext cx="277839" cy="3009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 userDrawn="1"/>
        </p:nvSpPr>
        <p:spPr>
          <a:xfrm>
            <a:off x="6882836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 userDrawn="1"/>
        </p:nvSpPr>
        <p:spPr>
          <a:xfrm>
            <a:off x="7197377" y="4863046"/>
            <a:ext cx="277839" cy="30099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 userDrawn="1"/>
        </p:nvSpPr>
        <p:spPr>
          <a:xfrm>
            <a:off x="7508383" y="4863046"/>
            <a:ext cx="277839" cy="3009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 userDrawn="1"/>
        </p:nvSpPr>
        <p:spPr>
          <a:xfrm>
            <a:off x="7821472" y="4863046"/>
            <a:ext cx="277839" cy="3009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 userDrawn="1"/>
        </p:nvSpPr>
        <p:spPr>
          <a:xfrm>
            <a:off x="8133111" y="4863046"/>
            <a:ext cx="277839" cy="300992"/>
          </a:xfrm>
          <a:prstGeom prst="rect">
            <a:avLst/>
          </a:prstGeom>
          <a:solidFill>
            <a:srgbClr val="39B54A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 userDrawn="1"/>
        </p:nvSpPr>
        <p:spPr>
          <a:xfrm>
            <a:off x="8447651" y="4863046"/>
            <a:ext cx="277839" cy="3009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 userDrawn="1"/>
        </p:nvSpPr>
        <p:spPr>
          <a:xfrm>
            <a:off x="8758657" y="4863046"/>
            <a:ext cx="277839" cy="3009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3" descr="monde-pixel-HD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23478"/>
            <a:ext cx="1049147" cy="691189"/>
          </a:xfrm>
          <a:prstGeom prst="rect">
            <a:avLst/>
          </a:prstGeom>
        </p:spPr>
      </p:pic>
      <p:sp>
        <p:nvSpPr>
          <p:cNvPr id="37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79457" y="1203598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3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6164" y="4890194"/>
            <a:ext cx="2346960" cy="273844"/>
          </a:xfrm>
          <a:prstGeom prst="rect">
            <a:avLst/>
          </a:prstGeom>
        </p:spPr>
        <p:txBody>
          <a:bodyPr/>
          <a:lstStyle>
            <a:lvl1pPr algn="r">
              <a:defRPr sz="12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6A32A3EA-7A8F-4448-9E24-B27CCE2D93B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8052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917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0" r:id="rId4"/>
    <p:sldLayoutId id="2147483661" r:id="rId5"/>
    <p:sldLayoutId id="2147483662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Simuler le système fiscal et social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Des outils ouverts pour une meilleure démocratie</a:t>
            </a:r>
          </a:p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 smtClean="0"/>
              <a:t>Date et version du document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6731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2427734"/>
            <a:ext cx="8098159" cy="1610966"/>
          </a:xfrm>
        </p:spPr>
        <p:txBody>
          <a:bodyPr>
            <a:normAutofit/>
          </a:bodyPr>
          <a:lstStyle/>
          <a:p>
            <a:r>
              <a:rPr lang="en-GB" dirty="0" err="1"/>
              <a:t>Pourquoi</a:t>
            </a:r>
            <a:r>
              <a:rPr lang="en-GB" dirty="0"/>
              <a:t> a-t-on </a:t>
            </a:r>
            <a:r>
              <a:rPr lang="en-GB" dirty="0" err="1"/>
              <a:t>besoin</a:t>
            </a:r>
            <a:r>
              <a:rPr lang="en-GB" dirty="0"/>
              <a:t> de </a:t>
            </a:r>
            <a:r>
              <a:rPr lang="en-GB" dirty="0" err="1"/>
              <a:t>meilleurs</a:t>
            </a:r>
            <a:r>
              <a:rPr lang="en-GB" dirty="0"/>
              <a:t> </a:t>
            </a:r>
            <a:r>
              <a:rPr lang="en-GB" dirty="0" err="1"/>
              <a:t>outils</a:t>
            </a:r>
            <a:r>
              <a:rPr lang="en-GB" dirty="0"/>
              <a:t> de </a:t>
            </a:r>
            <a:r>
              <a:rPr lang="en-GB" dirty="0" err="1"/>
              <a:t>compréhension</a:t>
            </a:r>
            <a:r>
              <a:rPr lang="en-GB" dirty="0"/>
              <a:t> du </a:t>
            </a:r>
            <a:r>
              <a:rPr lang="en-GB" dirty="0" err="1"/>
              <a:t>système</a:t>
            </a:r>
            <a:r>
              <a:rPr lang="en-GB" dirty="0"/>
              <a:t> socio-fiscal </a:t>
            </a:r>
            <a:r>
              <a:rPr lang="en-GB" dirty="0" err="1"/>
              <a:t>français</a:t>
            </a:r>
            <a:r>
              <a:rPr lang="en-GB" dirty="0"/>
              <a:t> ?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A3EA-7A8F-4448-9E24-B27CCE2D93B4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209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Des </a:t>
            </a:r>
            <a:r>
              <a:rPr lang="en-GB" dirty="0" err="1" smtClean="0"/>
              <a:t>outils</a:t>
            </a:r>
            <a:r>
              <a:rPr lang="en-GB" dirty="0" smtClean="0"/>
              <a:t> </a:t>
            </a:r>
            <a:r>
              <a:rPr lang="en-GB" dirty="0" err="1" smtClean="0"/>
              <a:t>essentiels</a:t>
            </a:r>
            <a:r>
              <a:rPr lang="en-GB" dirty="0" smtClean="0"/>
              <a:t> à la </a:t>
            </a:r>
            <a:r>
              <a:rPr lang="en-GB" dirty="0" err="1" smtClean="0"/>
              <a:t>démocratie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Débats de politiques publiques récurrents</a:t>
            </a:r>
          </a:p>
          <a:p>
            <a:pPr lvl="1"/>
            <a:r>
              <a:rPr lang="fr-FR" dirty="0" smtClean="0"/>
              <a:t>Revenu universel, TVA sociale, ISF, etc.</a:t>
            </a:r>
          </a:p>
          <a:p>
            <a:r>
              <a:rPr lang="fr-FR" dirty="0" smtClean="0"/>
              <a:t>Le besoin d’une analyse globale de la fiscalité</a:t>
            </a:r>
          </a:p>
          <a:p>
            <a:pPr lvl="1"/>
            <a:r>
              <a:rPr lang="fr-FR" dirty="0" smtClean="0"/>
              <a:t>Appréhender l’interaction de l’ensemble des dispositifs</a:t>
            </a:r>
          </a:p>
          <a:p>
            <a:r>
              <a:rPr lang="fr-FR" dirty="0" smtClean="0"/>
              <a:t>Identifier les gagnants/perdants</a:t>
            </a:r>
          </a:p>
          <a:p>
            <a:pPr lvl="1"/>
            <a:r>
              <a:rPr lang="fr-FR" dirty="0" smtClean="0"/>
              <a:t>Mieux identifier les effets des réformes possibles à un niveau fin</a:t>
            </a:r>
          </a:p>
          <a:p>
            <a:r>
              <a:rPr lang="fr-FR" dirty="0" smtClean="0"/>
              <a:t>Transparence des analyses pour un meilleur débat</a:t>
            </a:r>
          </a:p>
          <a:p>
            <a:pPr lvl="1"/>
            <a:r>
              <a:rPr lang="fr-FR" dirty="0" smtClean="0"/>
              <a:t>Des outils ouverts et transparents disponibles à la société civile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959553" y="4890194"/>
            <a:ext cx="2133600" cy="273844"/>
          </a:xfrm>
          <a:prstGeom prst="rect">
            <a:avLst/>
          </a:prstGeom>
        </p:spPr>
        <p:txBody>
          <a:bodyPr/>
          <a:lstStyle/>
          <a:p>
            <a:fld id="{6A32A3EA-7A8F-4448-9E24-B27CCE2D93B4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159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La collaboration de </a:t>
            </a:r>
            <a:r>
              <a:rPr lang="en-GB" dirty="0" err="1" smtClean="0"/>
              <a:t>deux</a:t>
            </a:r>
            <a:r>
              <a:rPr lang="en-GB" dirty="0" smtClean="0"/>
              <a:t> </a:t>
            </a:r>
            <a:r>
              <a:rPr lang="en-GB" dirty="0" err="1" smtClean="0"/>
              <a:t>instituts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Club Praxis : </a:t>
            </a:r>
            <a:r>
              <a:rPr lang="fr-FR" dirty="0"/>
              <a:t>Yann </a:t>
            </a:r>
            <a:r>
              <a:rPr lang="fr-FR" dirty="0" err="1"/>
              <a:t>Coatanlem</a:t>
            </a:r>
            <a:endParaRPr lang="fr-FR" dirty="0" smtClean="0"/>
          </a:p>
          <a:p>
            <a:pPr lvl="1"/>
            <a:r>
              <a:rPr lang="fr-FR" dirty="0" err="1" smtClean="0"/>
              <a:t>Think</a:t>
            </a:r>
            <a:r>
              <a:rPr lang="fr-FR" dirty="0" smtClean="0"/>
              <a:t> tank français basé à New-York</a:t>
            </a:r>
          </a:p>
          <a:p>
            <a:pPr lvl="1"/>
            <a:r>
              <a:rPr lang="fr-FR" dirty="0" smtClean="0"/>
              <a:t>Vise à promouvoir </a:t>
            </a:r>
            <a:r>
              <a:rPr lang="fr-FR" dirty="0"/>
              <a:t>des idées neuves et innovantes pour le renouveau des institutions et du système </a:t>
            </a:r>
            <a:r>
              <a:rPr lang="fr-FR" dirty="0" smtClean="0"/>
              <a:t>économique</a:t>
            </a:r>
          </a:p>
          <a:p>
            <a:r>
              <a:rPr lang="fr-FR" dirty="0" smtClean="0"/>
              <a:t>Institut des politiques publiques (IPP): </a:t>
            </a:r>
            <a:r>
              <a:rPr lang="fr-FR" dirty="0"/>
              <a:t>Antoine Bozio</a:t>
            </a:r>
            <a:endParaRPr lang="fr-FR" dirty="0" smtClean="0"/>
          </a:p>
          <a:p>
            <a:pPr lvl="1"/>
            <a:r>
              <a:rPr lang="fr-FR" dirty="0" smtClean="0"/>
              <a:t>Institut dédié à l’évaluation scientifique des politiques publiques</a:t>
            </a:r>
          </a:p>
          <a:p>
            <a:pPr lvl="1"/>
            <a:r>
              <a:rPr lang="fr-FR" dirty="0" smtClean="0"/>
              <a:t>Leader en France sur la </a:t>
            </a:r>
            <a:r>
              <a:rPr lang="fr-FR" dirty="0" err="1" smtClean="0"/>
              <a:t>microsimulation</a:t>
            </a:r>
            <a:r>
              <a:rPr lang="fr-FR" dirty="0" smtClean="0"/>
              <a:t> des systèmes sociaux et fiscaux</a:t>
            </a:r>
          </a:p>
          <a:p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959553" y="4890194"/>
            <a:ext cx="2133600" cy="273844"/>
          </a:xfrm>
          <a:prstGeom prst="rect">
            <a:avLst/>
          </a:prstGeom>
        </p:spPr>
        <p:txBody>
          <a:bodyPr/>
          <a:lstStyle/>
          <a:p>
            <a:fld id="{6A32A3EA-7A8F-4448-9E24-B27CCE2D93B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7518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2427734"/>
            <a:ext cx="8098159" cy="1610966"/>
          </a:xfrm>
        </p:spPr>
        <p:txBody>
          <a:bodyPr>
            <a:normAutofit/>
          </a:bodyPr>
          <a:lstStyle/>
          <a:p>
            <a:r>
              <a:rPr lang="en-GB" dirty="0" smtClean="0"/>
              <a:t>Que </a:t>
            </a:r>
            <a:r>
              <a:rPr lang="en-GB" dirty="0" err="1" smtClean="0"/>
              <a:t>sont</a:t>
            </a:r>
            <a:r>
              <a:rPr lang="en-GB" dirty="0" smtClean="0"/>
              <a:t> les </a:t>
            </a:r>
            <a:r>
              <a:rPr lang="en-GB" dirty="0" err="1" smtClean="0"/>
              <a:t>outils</a:t>
            </a:r>
            <a:r>
              <a:rPr lang="en-GB" dirty="0" smtClean="0"/>
              <a:t> de microsimulation des </a:t>
            </a:r>
            <a:r>
              <a:rPr lang="en-GB" dirty="0" err="1" smtClean="0"/>
              <a:t>systèmes</a:t>
            </a:r>
            <a:r>
              <a:rPr lang="en-GB" dirty="0" smtClean="0"/>
              <a:t> </a:t>
            </a:r>
            <a:r>
              <a:rPr lang="en-GB" dirty="0" err="1" smtClean="0"/>
              <a:t>ficaux</a:t>
            </a:r>
            <a:r>
              <a:rPr lang="en-GB" dirty="0" smtClean="0"/>
              <a:t> et </a:t>
            </a:r>
            <a:r>
              <a:rPr lang="en-GB" dirty="0" err="1" smtClean="0"/>
              <a:t>sociaux</a:t>
            </a:r>
            <a:r>
              <a:rPr lang="en-GB" dirty="0" smtClean="0"/>
              <a:t>?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A3EA-7A8F-4448-9E24-B27CCE2D93B4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1314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La microsimulation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principe</a:t>
            </a:r>
          </a:p>
          <a:p>
            <a:pPr lvl="1"/>
            <a:r>
              <a:rPr lang="fr-FR" dirty="0" smtClean="0"/>
              <a:t>Simuler sur des données individuelles représentatives l’ensemble du système social et fiscal d’un pays</a:t>
            </a:r>
          </a:p>
          <a:p>
            <a:pPr lvl="1"/>
            <a:r>
              <a:rPr lang="fr-FR" dirty="0" smtClean="0"/>
              <a:t>Simuler les réformes de ce système et mesurer les impacts « en laboratoire »</a:t>
            </a:r>
          </a:p>
          <a:p>
            <a:r>
              <a:rPr lang="fr-FR" dirty="0" smtClean="0"/>
              <a:t>La pratique actuelle</a:t>
            </a:r>
          </a:p>
          <a:p>
            <a:pPr lvl="1"/>
            <a:r>
              <a:rPr lang="fr-FR" dirty="0" smtClean="0"/>
              <a:t>Des outils fermés et réservés aux administrations</a:t>
            </a:r>
          </a:p>
          <a:p>
            <a:pPr lvl="1"/>
            <a:r>
              <a:rPr lang="fr-FR" dirty="0" smtClean="0"/>
              <a:t>Peu d’utilisation pour le débat démocratique</a:t>
            </a:r>
          </a:p>
          <a:p>
            <a:pPr lvl="1"/>
            <a:r>
              <a:rPr lang="fr-FR" dirty="0" smtClean="0"/>
              <a:t>Peu disponible pour les potentiels décideurs</a:t>
            </a:r>
          </a:p>
          <a:p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959553" y="4890194"/>
            <a:ext cx="2133600" cy="273844"/>
          </a:xfrm>
          <a:prstGeom prst="rect">
            <a:avLst/>
          </a:prstGeom>
        </p:spPr>
        <p:txBody>
          <a:bodyPr/>
          <a:lstStyle/>
          <a:p>
            <a:fld id="{6A32A3EA-7A8F-4448-9E24-B27CCE2D93B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805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La technique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Bases de données</a:t>
            </a:r>
          </a:p>
          <a:p>
            <a:pPr lvl="1"/>
            <a:r>
              <a:rPr lang="fr-FR" dirty="0" smtClean="0"/>
              <a:t>Exploiter les données administratives et les enquêtes disponibles </a:t>
            </a:r>
          </a:p>
          <a:p>
            <a:pPr lvl="1"/>
            <a:r>
              <a:rPr lang="fr-FR" dirty="0" smtClean="0"/>
              <a:t>Créer une base au niveau individuel représentative de l’ensemble de la population</a:t>
            </a:r>
          </a:p>
          <a:p>
            <a:r>
              <a:rPr lang="fr-FR" dirty="0" smtClean="0"/>
              <a:t>Simuler l’ensemble de la législation</a:t>
            </a:r>
          </a:p>
          <a:p>
            <a:pPr lvl="1"/>
            <a:r>
              <a:rPr lang="fr-FR" dirty="0" smtClean="0"/>
              <a:t>Transformer la législation en code</a:t>
            </a:r>
          </a:p>
          <a:p>
            <a:pPr lvl="1"/>
            <a:r>
              <a:rPr lang="fr-FR" dirty="0" smtClean="0"/>
              <a:t>Barèmes IPP disponibles en ligne</a:t>
            </a:r>
          </a:p>
          <a:p>
            <a:r>
              <a:rPr lang="fr-FR" dirty="0" smtClean="0"/>
              <a:t>Valider le modèle </a:t>
            </a:r>
          </a:p>
          <a:p>
            <a:pPr lvl="1"/>
            <a:r>
              <a:rPr lang="fr-FR" dirty="0" smtClean="0"/>
              <a:t>Comparer sa capacité à simuler les montants prélevés/versés</a:t>
            </a:r>
          </a:p>
          <a:p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959553" y="4890194"/>
            <a:ext cx="2133600" cy="273844"/>
          </a:xfrm>
          <a:prstGeom prst="rect">
            <a:avLst/>
          </a:prstGeom>
        </p:spPr>
        <p:txBody>
          <a:bodyPr/>
          <a:lstStyle/>
          <a:p>
            <a:fld id="{6A32A3EA-7A8F-4448-9E24-B27CCE2D93B4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56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Un </a:t>
            </a:r>
            <a:r>
              <a:rPr lang="en-GB" dirty="0" err="1" smtClean="0"/>
              <a:t>projet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cours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modèle de l’IPP: TAXIPP</a:t>
            </a:r>
          </a:p>
          <a:p>
            <a:pPr lvl="1"/>
            <a:r>
              <a:rPr lang="fr-FR" dirty="0" smtClean="0"/>
              <a:t>Fonctionne sur données d’enquête sur 1990-2014</a:t>
            </a:r>
          </a:p>
          <a:p>
            <a:pPr lvl="1"/>
            <a:r>
              <a:rPr lang="fr-FR" dirty="0" smtClean="0"/>
              <a:t>Développement avec le calculateur législatif </a:t>
            </a:r>
            <a:r>
              <a:rPr lang="fr-FR" dirty="0" err="1" smtClean="0"/>
              <a:t>Openfisca</a:t>
            </a:r>
            <a:endParaRPr lang="fr-FR" dirty="0" smtClean="0"/>
          </a:p>
          <a:p>
            <a:r>
              <a:rPr lang="fr-FR" dirty="0" smtClean="0"/>
              <a:t>Les investissements en projet</a:t>
            </a:r>
          </a:p>
          <a:p>
            <a:pPr lvl="1"/>
            <a:r>
              <a:rPr lang="fr-FR" dirty="0" smtClean="0"/>
              <a:t>Exploiter les données fiscales (déclarations de revenu)</a:t>
            </a:r>
          </a:p>
          <a:p>
            <a:pPr lvl="1"/>
            <a:r>
              <a:rPr lang="fr-FR" dirty="0" smtClean="0"/>
              <a:t>Exploiter les données sociales (prestations sociales)</a:t>
            </a:r>
          </a:p>
          <a:p>
            <a:pPr lvl="1"/>
            <a:r>
              <a:rPr lang="fr-FR" dirty="0" smtClean="0"/>
              <a:t>Exploiter les données de fiscalité locale</a:t>
            </a:r>
          </a:p>
          <a:p>
            <a:r>
              <a:rPr lang="fr-FR" dirty="0" smtClean="0"/>
              <a:t>A plus long terme</a:t>
            </a:r>
          </a:p>
          <a:p>
            <a:pPr lvl="1"/>
            <a:r>
              <a:rPr lang="fr-FR" dirty="0" smtClean="0"/>
              <a:t>Favoriser la </a:t>
            </a:r>
            <a:r>
              <a:rPr lang="fr-FR" dirty="0" err="1" smtClean="0"/>
              <a:t>contruction</a:t>
            </a:r>
            <a:r>
              <a:rPr lang="fr-FR" dirty="0" smtClean="0"/>
              <a:t> de données administratives par appariement  </a:t>
            </a:r>
          </a:p>
          <a:p>
            <a:pPr lvl="1"/>
            <a:endParaRPr lang="fr-FR" dirty="0" smtClean="0"/>
          </a:p>
          <a:p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959553" y="4890194"/>
            <a:ext cx="2133600" cy="273844"/>
          </a:xfrm>
          <a:prstGeom prst="rect">
            <a:avLst/>
          </a:prstGeom>
        </p:spPr>
        <p:txBody>
          <a:bodyPr/>
          <a:lstStyle/>
          <a:p>
            <a:fld id="{6A32A3EA-7A8F-4448-9E24-B27CCE2D93B4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8150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Simuler le système fiscal et social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Yann </a:t>
            </a:r>
            <a:r>
              <a:rPr lang="fr-FR" dirty="0" err="1" smtClean="0"/>
              <a:t>Coatanlem</a:t>
            </a:r>
            <a:r>
              <a:rPr lang="fr-FR" dirty="0" smtClean="0"/>
              <a:t> (Club Praxis) – Antoine Bozio (IPP)</a:t>
            </a:r>
            <a:endParaRPr lang="fr-FR" dirty="0"/>
          </a:p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 smtClean="0"/>
              <a:t>Date et version du document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89521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GP Final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B545F"/>
      </a:accent1>
      <a:accent2>
        <a:srgbClr val="0DB4DB"/>
      </a:accent2>
      <a:accent3>
        <a:srgbClr val="33408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341</Words>
  <Application>Microsoft Macintosh PowerPoint</Application>
  <PresentationFormat>On-screen Show (16:9)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Courier New</vt:lpstr>
      <vt:lpstr>Wingdings</vt:lpstr>
      <vt:lpstr>Thème Office</vt:lpstr>
      <vt:lpstr>Simuler le système fiscal et social</vt:lpstr>
      <vt:lpstr>Pourquoi a-t-on besoin de meilleurs outils de compréhension du système socio-fiscal français ?</vt:lpstr>
      <vt:lpstr>Des outils essentiels à la démocratie</vt:lpstr>
      <vt:lpstr>La collaboration de deux instituts</vt:lpstr>
      <vt:lpstr>Que sont les outils de microsimulation des systèmes ficaux et sociaux?</vt:lpstr>
      <vt:lpstr>La microsimulation</vt:lpstr>
      <vt:lpstr>La technique </vt:lpstr>
      <vt:lpstr>Un projet en cours</vt:lpstr>
      <vt:lpstr>Simuler le système fiscal et social</vt:lpstr>
    </vt:vector>
  </TitlesOfParts>
  <Company>MINEFI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MINEFI</dc:creator>
  <cp:lastModifiedBy>Yann Coatanlem</cp:lastModifiedBy>
  <cp:revision>11</cp:revision>
  <dcterms:created xsi:type="dcterms:W3CDTF">2016-11-22T15:04:16Z</dcterms:created>
  <dcterms:modified xsi:type="dcterms:W3CDTF">2018-09-02T19:49:37Z</dcterms:modified>
</cp:coreProperties>
</file>